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865" r:id="rId2"/>
    <p:sldId id="866" r:id="rId3"/>
    <p:sldId id="867" r:id="rId4"/>
    <p:sldId id="868" r:id="rId5"/>
    <p:sldId id="869" r:id="rId6"/>
    <p:sldId id="870" r:id="rId7"/>
    <p:sldId id="871" r:id="rId8"/>
    <p:sldId id="875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Baer" initials="MB" lastIdx="1" clrIdx="0">
    <p:extLst>
      <p:ext uri="{19B8F6BF-5375-455C-9EA6-DF929625EA0E}">
        <p15:presenceInfo xmlns:p15="http://schemas.microsoft.com/office/powerpoint/2012/main" userId="Michael Ba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33"/>
    <a:srgbClr val="FFFF99"/>
    <a:srgbClr val="FFFFCC"/>
    <a:srgbClr val="F8E68C"/>
    <a:srgbClr val="F3D43B"/>
    <a:srgbClr val="333399"/>
    <a:srgbClr val="FFFF00"/>
    <a:srgbClr val="CCCC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400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9" d="100"/>
        <a:sy n="5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22092F5-2FAC-4C8E-822F-40D93A457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150" y="1755775"/>
            <a:ext cx="8643938" cy="1887538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rgbClr val="C00000"/>
                </a:solidFill>
              </a:rPr>
              <a:t>Around </a:t>
            </a:r>
            <a:r>
              <a:rPr lang="en-US" sz="4800" dirty="0">
                <a:solidFill>
                  <a:srgbClr val="C00000"/>
                </a:solidFill>
              </a:rPr>
              <a:t>the </a:t>
            </a:r>
            <a:r>
              <a:rPr lang="en-US" sz="6000" dirty="0">
                <a:solidFill>
                  <a:srgbClr val="C00000"/>
                </a:solidFill>
              </a:rPr>
              <a:t>TABLE, AROUND </a:t>
            </a:r>
            <a:r>
              <a:rPr lang="en-US" sz="4800" dirty="0">
                <a:solidFill>
                  <a:srgbClr val="C00000"/>
                </a:solidFill>
              </a:rPr>
              <a:t>the</a:t>
            </a:r>
            <a:r>
              <a:rPr lang="en-US" sz="6000" dirty="0">
                <a:solidFill>
                  <a:srgbClr val="C00000"/>
                </a:solidFill>
              </a:rPr>
              <a:t> ROOM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F027428-5F2A-418F-8417-48BF70366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3098" y="3806195"/>
            <a:ext cx="9061494" cy="2238345"/>
          </a:xfrm>
        </p:spPr>
        <p:txBody>
          <a:bodyPr>
            <a:normAutofit/>
          </a:bodyPr>
          <a:lstStyle/>
          <a:p>
            <a:r>
              <a:rPr lang="en-US" sz="3600" b="1" i="1" dirty="0"/>
              <a:t>					        BELIEVE</a:t>
            </a:r>
          </a:p>
          <a:p>
            <a:r>
              <a:rPr lang="en-US" sz="3600" b="1" i="1" dirty="0"/>
              <a:t>			   		</a:t>
            </a:r>
            <a:endParaRPr lang="en-US" sz="3600" b="1" i="1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9E64B9-0324-4E6D-A676-3443367248B0}"/>
              </a:ext>
            </a:extLst>
          </p:cNvPr>
          <p:cNvSpPr txBox="1"/>
          <p:nvPr/>
        </p:nvSpPr>
        <p:spPr>
          <a:xfrm rot="20475596">
            <a:off x="656930" y="1047351"/>
            <a:ext cx="43263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u="sng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THIS</a:t>
            </a:r>
            <a:r>
              <a:rPr lang="en-US" sz="4000" dirty="0">
                <a:solidFill>
                  <a:srgbClr val="FF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 WEEK</a:t>
            </a:r>
          </a:p>
        </p:txBody>
      </p:sp>
    </p:spTree>
    <p:extLst>
      <p:ext uri="{BB962C8B-B14F-4D97-AF65-F5344CB8AC3E}">
        <p14:creationId xmlns:p14="http://schemas.microsoft.com/office/powerpoint/2010/main" val="957604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22092F5-2FAC-4C8E-822F-40D93A457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150" y="1755775"/>
            <a:ext cx="8643938" cy="1887538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rgbClr val="C00000"/>
                </a:solidFill>
              </a:rPr>
              <a:t>Around </a:t>
            </a:r>
            <a:r>
              <a:rPr lang="en-US" sz="4800" dirty="0">
                <a:solidFill>
                  <a:srgbClr val="C00000"/>
                </a:solidFill>
              </a:rPr>
              <a:t>the </a:t>
            </a:r>
            <a:r>
              <a:rPr lang="en-US" sz="6000" dirty="0">
                <a:solidFill>
                  <a:srgbClr val="C00000"/>
                </a:solidFill>
              </a:rPr>
              <a:t>TABLE, AROUND </a:t>
            </a:r>
            <a:r>
              <a:rPr lang="en-US" sz="4800" dirty="0">
                <a:solidFill>
                  <a:srgbClr val="C00000"/>
                </a:solidFill>
              </a:rPr>
              <a:t>the</a:t>
            </a:r>
            <a:r>
              <a:rPr lang="en-US" sz="6000" dirty="0">
                <a:solidFill>
                  <a:srgbClr val="C00000"/>
                </a:solidFill>
              </a:rPr>
              <a:t> ROOM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D5B538-20D8-4C82-9414-63485F912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51722" y="3806195"/>
            <a:ext cx="8965095" cy="1710022"/>
          </a:xfrm>
        </p:spPr>
        <p:txBody>
          <a:bodyPr>
            <a:normAutofit/>
          </a:bodyPr>
          <a:lstStyle/>
          <a:p>
            <a:r>
              <a:rPr lang="en-US" sz="2400" b="1" dirty="0"/>
              <a:t>[Q]:  </a:t>
            </a:r>
            <a:r>
              <a:rPr lang="en-US" sz="2400" b="1" i="1" dirty="0"/>
              <a:t>Why does our Brianna’s Hope shirts say “BELIEVE”?</a:t>
            </a:r>
          </a:p>
        </p:txBody>
      </p:sp>
    </p:spTree>
    <p:extLst>
      <p:ext uri="{BB962C8B-B14F-4D97-AF65-F5344CB8AC3E}">
        <p14:creationId xmlns:p14="http://schemas.microsoft.com/office/powerpoint/2010/main" val="3864892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69308C-D547-4AF4-8B1A-B51F37EDD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4063" y="272136"/>
            <a:ext cx="4923873" cy="552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889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228EF3-667F-40E2-863F-1AD4D433618E}"/>
              </a:ext>
            </a:extLst>
          </p:cNvPr>
          <p:cNvSpPr txBox="1"/>
          <p:nvPr/>
        </p:nvSpPr>
        <p:spPr>
          <a:xfrm>
            <a:off x="924339" y="397565"/>
            <a:ext cx="1000870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BELIEF</a:t>
            </a:r>
            <a:r>
              <a:rPr lang="en-US" sz="3200" b="1" dirty="0"/>
              <a:t> always precedes </a:t>
            </a:r>
            <a:r>
              <a:rPr lang="en-US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BEHAVIOR</a:t>
            </a:r>
            <a:r>
              <a:rPr lang="en-US" sz="3200" b="1" dirty="0"/>
              <a:t>. </a:t>
            </a:r>
            <a:br>
              <a:rPr lang="en-US" sz="2000" b="1" dirty="0"/>
            </a:br>
            <a:r>
              <a:rPr lang="en-US" sz="2000" dirty="0"/>
              <a:t>To change the way a person responds to life, change what a person believes about life.</a:t>
            </a:r>
          </a:p>
          <a:p>
            <a:br>
              <a:rPr lang="en-US" sz="1600" b="1" dirty="0"/>
            </a:br>
            <a:r>
              <a:rPr lang="en-US" b="1" dirty="0"/>
              <a:t>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299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228EF3-667F-40E2-863F-1AD4D433618E}"/>
              </a:ext>
            </a:extLst>
          </p:cNvPr>
          <p:cNvSpPr txBox="1"/>
          <p:nvPr/>
        </p:nvSpPr>
        <p:spPr>
          <a:xfrm>
            <a:off x="924339" y="397565"/>
            <a:ext cx="10008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BELIEF</a:t>
            </a:r>
            <a:r>
              <a:rPr lang="en-US" sz="3200" b="1" dirty="0"/>
              <a:t> always precedes </a:t>
            </a:r>
            <a:r>
              <a:rPr lang="en-US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BEHAVIOR</a:t>
            </a:r>
            <a:r>
              <a:rPr lang="en-US" sz="3200" b="1" dirty="0"/>
              <a:t>. </a:t>
            </a:r>
            <a:br>
              <a:rPr lang="en-US" sz="2000" b="1" dirty="0"/>
            </a:br>
            <a:r>
              <a:rPr lang="en-US" sz="2000" dirty="0"/>
              <a:t>To change the way a person responds to life, change what a person believes about life.</a:t>
            </a:r>
          </a:p>
          <a:p>
            <a:br>
              <a:rPr lang="en-US" sz="1600" b="1" dirty="0"/>
            </a:br>
            <a:r>
              <a:rPr lang="en-US" b="1" dirty="0"/>
              <a:t>     </a:t>
            </a:r>
          </a:p>
          <a:p>
            <a:r>
              <a:rPr lang="en-US" b="1" dirty="0"/>
              <a:t>	</a:t>
            </a:r>
            <a:r>
              <a:rPr lang="en-US" sz="3200" b="1" dirty="0"/>
              <a:t>Perceived </a:t>
            </a:r>
            <a:r>
              <a:rPr lang="en-US" sz="3200" b="1" dirty="0">
                <a:latin typeface="Arial Black" panose="020B0A04020102020204" pitchFamily="34" charset="0"/>
              </a:rPr>
              <a:t>chaos</a:t>
            </a:r>
            <a:r>
              <a:rPr lang="en-US" sz="3200" b="1" dirty="0"/>
              <a:t> creates </a:t>
            </a:r>
            <a:r>
              <a:rPr lang="en-US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anxiety</a:t>
            </a:r>
            <a:r>
              <a:rPr lang="en-US" sz="3200" b="1" dirty="0"/>
              <a:t>. </a:t>
            </a:r>
            <a:br>
              <a:rPr lang="en-US" sz="2800" b="1" dirty="0"/>
            </a:br>
            <a:br>
              <a:rPr lang="en-US" sz="3200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813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228EF3-667F-40E2-863F-1AD4D433618E}"/>
              </a:ext>
            </a:extLst>
          </p:cNvPr>
          <p:cNvSpPr txBox="1"/>
          <p:nvPr/>
        </p:nvSpPr>
        <p:spPr>
          <a:xfrm>
            <a:off x="924339" y="397565"/>
            <a:ext cx="1000870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BELIEF</a:t>
            </a:r>
            <a:r>
              <a:rPr lang="en-US" sz="3200" b="1" dirty="0"/>
              <a:t> always precedes </a:t>
            </a:r>
            <a:r>
              <a:rPr lang="en-US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BEHAVIOR</a:t>
            </a:r>
            <a:r>
              <a:rPr lang="en-US" sz="3200" b="1" dirty="0"/>
              <a:t>. </a:t>
            </a:r>
            <a:br>
              <a:rPr lang="en-US" sz="2000" b="1" dirty="0"/>
            </a:br>
            <a:r>
              <a:rPr lang="en-US" sz="2000" dirty="0"/>
              <a:t>To change the way a person responds to life, change what a person believes about life.</a:t>
            </a:r>
          </a:p>
          <a:p>
            <a:br>
              <a:rPr lang="en-US" sz="1600" b="1" dirty="0"/>
            </a:br>
            <a:r>
              <a:rPr lang="en-US" b="1" dirty="0"/>
              <a:t>     </a:t>
            </a:r>
          </a:p>
          <a:p>
            <a:r>
              <a:rPr lang="en-US" b="1" dirty="0"/>
              <a:t>	</a:t>
            </a:r>
            <a:r>
              <a:rPr lang="en-US" sz="3200" b="1" dirty="0"/>
              <a:t>Perceived </a:t>
            </a:r>
            <a:r>
              <a:rPr lang="en-US" sz="3200" b="1" dirty="0">
                <a:latin typeface="Arial Black" panose="020B0A04020102020204" pitchFamily="34" charset="0"/>
              </a:rPr>
              <a:t>chaos</a:t>
            </a:r>
            <a:r>
              <a:rPr lang="en-US" sz="3200" b="1" dirty="0"/>
              <a:t> creates </a:t>
            </a:r>
            <a:r>
              <a:rPr lang="en-US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anxiety</a:t>
            </a:r>
            <a:r>
              <a:rPr lang="en-US" sz="3200" b="1" dirty="0"/>
              <a:t>. </a:t>
            </a:r>
            <a:br>
              <a:rPr lang="en-US" sz="2800" b="1" dirty="0"/>
            </a:br>
            <a:br>
              <a:rPr lang="en-US" sz="3200" b="1" dirty="0"/>
            </a:br>
            <a:r>
              <a:rPr lang="en-US" sz="3200" b="1" dirty="0"/>
              <a:t>    Perceived </a:t>
            </a:r>
            <a:r>
              <a:rPr lang="en-US" sz="3200" b="1" dirty="0">
                <a:latin typeface="Arial Black" panose="020B0A04020102020204" pitchFamily="34" charset="0"/>
              </a:rPr>
              <a:t>control </a:t>
            </a:r>
            <a:r>
              <a:rPr lang="en-US" sz="3200" b="1" dirty="0"/>
              <a:t>creates </a:t>
            </a:r>
            <a:r>
              <a:rPr lang="en-US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calm</a:t>
            </a:r>
            <a:r>
              <a:rPr lang="en-US" sz="3200" b="1" dirty="0"/>
              <a:t>. </a:t>
            </a:r>
            <a:br>
              <a:rPr lang="en-US" sz="2800" b="1" dirty="0"/>
            </a:br>
            <a:r>
              <a:rPr lang="en-US" sz="2800" b="1" dirty="0"/>
              <a:t>   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312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228EF3-667F-40E2-863F-1AD4D433618E}"/>
              </a:ext>
            </a:extLst>
          </p:cNvPr>
          <p:cNvSpPr txBox="1"/>
          <p:nvPr/>
        </p:nvSpPr>
        <p:spPr>
          <a:xfrm>
            <a:off x="924339" y="397565"/>
            <a:ext cx="1000870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BELIEF</a:t>
            </a:r>
            <a:r>
              <a:rPr lang="en-US" sz="3200" b="1" dirty="0"/>
              <a:t> always precedes </a:t>
            </a:r>
            <a:r>
              <a:rPr lang="en-US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BEHAVIOR</a:t>
            </a:r>
            <a:r>
              <a:rPr lang="en-US" sz="3200" b="1" dirty="0"/>
              <a:t>. </a:t>
            </a:r>
            <a:br>
              <a:rPr lang="en-US" sz="2000" b="1" dirty="0"/>
            </a:br>
            <a:r>
              <a:rPr lang="en-US" sz="2000" dirty="0"/>
              <a:t>To change the way a person responds to life, change what a person believes about life.</a:t>
            </a:r>
          </a:p>
          <a:p>
            <a:br>
              <a:rPr lang="en-US" sz="1600" b="1" dirty="0"/>
            </a:br>
            <a:r>
              <a:rPr lang="en-US" b="1" dirty="0"/>
              <a:t>     </a:t>
            </a:r>
          </a:p>
          <a:p>
            <a:r>
              <a:rPr lang="en-US" b="1" dirty="0"/>
              <a:t>	</a:t>
            </a:r>
            <a:r>
              <a:rPr lang="en-US" sz="3200" b="1" dirty="0"/>
              <a:t>Perceived </a:t>
            </a:r>
            <a:r>
              <a:rPr lang="en-US" sz="3200" b="1" dirty="0">
                <a:latin typeface="Arial Black" panose="020B0A04020102020204" pitchFamily="34" charset="0"/>
              </a:rPr>
              <a:t>chaos</a:t>
            </a:r>
            <a:r>
              <a:rPr lang="en-US" sz="3200" b="1" dirty="0"/>
              <a:t> creates </a:t>
            </a:r>
            <a:r>
              <a:rPr lang="en-US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anxiety</a:t>
            </a:r>
            <a:r>
              <a:rPr lang="en-US" sz="3200" b="1" dirty="0"/>
              <a:t>. </a:t>
            </a:r>
            <a:br>
              <a:rPr lang="en-US" sz="2800" b="1" dirty="0"/>
            </a:br>
            <a:br>
              <a:rPr lang="en-US" sz="3200" b="1" dirty="0"/>
            </a:br>
            <a:r>
              <a:rPr lang="en-US" sz="3200" b="1" dirty="0"/>
              <a:t>    Perceived </a:t>
            </a:r>
            <a:r>
              <a:rPr lang="en-US" sz="3200" b="1" dirty="0">
                <a:latin typeface="Arial Black" panose="020B0A04020102020204" pitchFamily="34" charset="0"/>
              </a:rPr>
              <a:t>control </a:t>
            </a:r>
            <a:r>
              <a:rPr lang="en-US" sz="3200" b="1" dirty="0"/>
              <a:t>creates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calm</a:t>
            </a:r>
            <a:r>
              <a:rPr lang="en-US" sz="3200" b="1" dirty="0"/>
              <a:t>. </a:t>
            </a:r>
            <a:br>
              <a:rPr lang="en-US" sz="2800" b="1" dirty="0"/>
            </a:br>
            <a:r>
              <a:rPr lang="en-US" sz="2800" b="1" dirty="0"/>
              <a:t>                                            </a:t>
            </a:r>
            <a:r>
              <a:rPr lang="en-US" sz="2000" b="1" dirty="0"/>
              <a:t>example: combat soldiers in WW II</a:t>
            </a:r>
            <a:endParaRPr lang="en-US" sz="3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314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228EF3-667F-40E2-863F-1AD4D433618E}"/>
              </a:ext>
            </a:extLst>
          </p:cNvPr>
          <p:cNvSpPr txBox="1"/>
          <p:nvPr/>
        </p:nvSpPr>
        <p:spPr>
          <a:xfrm>
            <a:off x="934278" y="1242391"/>
            <a:ext cx="1072432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sz="2800" dirty="0"/>
          </a:p>
          <a:p>
            <a:r>
              <a:rPr lang="en-US" sz="2800" dirty="0"/>
              <a:t>Peace IS within reach--not for lack of problems, but because of </a:t>
            </a:r>
            <a:r>
              <a:rPr lang="en-US" sz="2800" b="1" dirty="0"/>
              <a:t>faith</a:t>
            </a:r>
            <a:r>
              <a:rPr lang="en-US" sz="2800" dirty="0"/>
              <a:t> in a sovereign God. </a:t>
            </a:r>
          </a:p>
          <a:p>
            <a:endParaRPr lang="en-US" sz="2800" dirty="0"/>
          </a:p>
          <a:p>
            <a:r>
              <a:rPr lang="en-US" sz="2800" dirty="0"/>
              <a:t>Rather than rehearse the chaos of the world, rejoice in the One who is in control.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37880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30114</TotalTime>
  <Words>231</Words>
  <Application>Microsoft Macintosh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Gill Sans MT</vt:lpstr>
      <vt:lpstr>Gallery</vt:lpstr>
      <vt:lpstr>Around the TABLE, AROUND the ROOM</vt:lpstr>
      <vt:lpstr>Around the TABLE, AROUND the ROOM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Baer</dc:creator>
  <cp:lastModifiedBy>Microsoft Office User</cp:lastModifiedBy>
  <cp:revision>1187</cp:revision>
  <cp:lastPrinted>2022-08-04T20:52:25Z</cp:lastPrinted>
  <dcterms:created xsi:type="dcterms:W3CDTF">2021-03-12T13:35:11Z</dcterms:created>
  <dcterms:modified xsi:type="dcterms:W3CDTF">2024-05-29T18:52:40Z</dcterms:modified>
</cp:coreProperties>
</file>